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</p:sldIdLst>
  <p:sldSz cx="14630400" cy="8229600"/>
  <p:notesSz cx="8229600" cy="14630400"/>
  <p:embeddedFontLst>
    <p:embeddedFont>
      <p:font typeface="Roboto Light" panose="02000000000000000000" pitchFamily="34" charset="0"/>
      <p:bold r:id="rId14"/>
    </p:embeddedFont>
    <p:embeddedFont>
      <p:font typeface="Roboto Light" panose="02000000000000000000" pitchFamily="34" charset="-122"/>
      <p:bold r:id="rId15"/>
    </p:embeddedFont>
    <p:embeddedFont>
      <p:font typeface="Roboto Light" panose="02000000000000000000" pitchFamily="34" charset="-120"/>
      <p:bold r:id="rId16"/>
    </p:embeddedFont>
    <p:embeddedFont>
      <p:font typeface="Calibri" panose="020F0502020204030204" charset="0"/>
      <p:regular r:id="rId17"/>
      <p:bold r:id="rId18"/>
      <p:italic r:id="rId19"/>
      <p:boldItalic r:id="rId20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font" Target="fonts/font7.fntdata"/><Relationship Id="rId2" Type="http://schemas.openxmlformats.org/officeDocument/2006/relationships/theme" Target="theme/theme1.xml"/><Relationship Id="rId19" Type="http://schemas.openxmlformats.org/officeDocument/2006/relationships/font" Target="fonts/font6.fntdata"/><Relationship Id="rId18" Type="http://schemas.openxmlformats.org/officeDocument/2006/relationships/font" Target="fonts/font5.fntdata"/><Relationship Id="rId17" Type="http://schemas.openxmlformats.org/officeDocument/2006/relationships/font" Target="fonts/font4.fntdata"/><Relationship Id="rId16" Type="http://schemas.openxmlformats.org/officeDocument/2006/relationships/font" Target="fonts/font3.fntdata"/><Relationship Id="rId15" Type="http://schemas.openxmlformats.org/officeDocument/2006/relationships/font" Target="fonts/font2.fntdata"/><Relationship Id="rId14" Type="http://schemas.openxmlformats.org/officeDocument/2006/relationships/font" Target="fonts/font1.fntdata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747248"/>
            <a:ext cx="7468553" cy="38302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anose="02000000000000000000" pitchFamily="34" charset="0"/>
                <a:ea typeface="Roboto Light" panose="02000000000000000000" pitchFamily="34" charset="-122"/>
                <a:cs typeface="Roboto Light" panose="02000000000000000000" pitchFamily="34" charset="-120"/>
              </a:rPr>
              <a:t>Աշխարհագրական Մեծ Հայտնագործությունների Ներածություն</a:t>
            </a:r>
            <a:endParaRPr lang="en-US" sz="1850" dirty="0"/>
          </a:p>
        </p:txBody>
      </p:sp>
      <p:sp>
        <p:nvSpPr>
          <p:cNvPr id="4" name="Text 1"/>
          <p:cNvSpPr/>
          <p:nvPr/>
        </p:nvSpPr>
        <p:spPr>
          <a:xfrm>
            <a:off x="837724" y="3399473"/>
            <a:ext cx="7468553" cy="229814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anose="02000000000000000000" pitchFamily="34" charset="0"/>
                <a:ea typeface="Roboto Light" panose="02000000000000000000" pitchFamily="34" charset="-122"/>
                <a:cs typeface="Roboto Light" panose="02000000000000000000" pitchFamily="34" charset="-120"/>
              </a:rPr>
              <a:t>Այս ներկայացման մեջ կքննարկվեն աշխարհագրական մեծ հայտնագործությունները։ Կուսումնասիրվեն հիմնական շարժիչ ուժերը և ժամանակագրությունը։ Կանդրադառնանք նաև ազդեցությանը տարբեր տարածաշրջանների վրա։ Եվրոպական առևտուրը, նոր ճանապարհների որոնումը և գիտելիքի աճը։</a:t>
            </a:r>
            <a:endParaRPr lang="en-US" sz="185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3321844"/>
            <a:ext cx="12954952" cy="38302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anose="02000000000000000000" pitchFamily="34" charset="0"/>
                <a:ea typeface="Roboto Light" panose="02000000000000000000" pitchFamily="34" charset="-122"/>
                <a:cs typeface="Roboto Light" panose="02000000000000000000" pitchFamily="34" charset="-120"/>
              </a:rPr>
              <a:t>Պորտուգալական Հայտնագործությունները</a:t>
            </a:r>
            <a:endParaRPr lang="en-US" sz="1850" dirty="0"/>
          </a:p>
        </p:txBody>
      </p:sp>
      <p:sp>
        <p:nvSpPr>
          <p:cNvPr id="3" name="Text 1"/>
          <p:cNvSpPr/>
          <p:nvPr/>
        </p:nvSpPr>
        <p:spPr>
          <a:xfrm>
            <a:off x="837724" y="3974068"/>
            <a:ext cx="12954952" cy="11490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anose="02000000000000000000" pitchFamily="34" charset="0"/>
                <a:ea typeface="Roboto Light" panose="02000000000000000000" pitchFamily="34" charset="-122"/>
                <a:cs typeface="Roboto Light" panose="02000000000000000000" pitchFamily="34" charset="-120"/>
              </a:rPr>
              <a:t>Հենրիխ Նավարկողը մեծ դեր է խաղացել այս գործում։ Նա աջակցել է Աֆրիկայի ափերի հետազոտմանը։ Բարտոլոմեու Դիաշը շրջանցել է Բարեհուսո հրվանդանը 1488 թ-ին։ Վասկո դա Գաման ճանապարհորդել է դեպի Հնդկաստան 1497-1499 թթ-ին։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2669619"/>
            <a:ext cx="7468553" cy="38302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anose="02000000000000000000" pitchFamily="34" charset="0"/>
                <a:ea typeface="Roboto Light" panose="02000000000000000000" pitchFamily="34" charset="-122"/>
                <a:cs typeface="Roboto Light" panose="02000000000000000000" pitchFamily="34" charset="-120"/>
              </a:rPr>
              <a:t>Իսպանական Հայտնագործությունները </a:t>
            </a:r>
            <a:endParaRPr lang="en-US" sz="1850" dirty="0"/>
          </a:p>
        </p:txBody>
      </p:sp>
      <p:sp>
        <p:nvSpPr>
          <p:cNvPr id="4" name="Text 1"/>
          <p:cNvSpPr/>
          <p:nvPr/>
        </p:nvSpPr>
        <p:spPr>
          <a:xfrm>
            <a:off x="6683097" y="3591044"/>
            <a:ext cx="7109579" cy="19151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anose="02000000000000000000" pitchFamily="34" charset="0"/>
                <a:ea typeface="Roboto Light" panose="02000000000000000000" pitchFamily="34" charset="-122"/>
                <a:cs typeface="Roboto Light" panose="02000000000000000000" pitchFamily="34" charset="-120"/>
              </a:rPr>
              <a:t>Կոլումբոսի ճանապարհորդությունները դեպի Ամերիկա տեղի են ունեցել 1492 թ-ին։ Տորդեսիլյասի պայմանագիրը կնքվել է 1494 թ-ին։ Ամերիգո Վեսպուչին մեծ դեր է ունեցել Ամերիկայի անվանման մեջ։ Մագելանը կատարել է շուրջերկրյա ճանապարհորդություն 1519-1522 թթ-ին։</a:t>
            </a:r>
            <a:endParaRPr lang="en-US" sz="1850" dirty="0"/>
          </a:p>
        </p:txBody>
      </p:sp>
      <p:sp>
        <p:nvSpPr>
          <p:cNvPr id="5" name="Shape 2"/>
          <p:cNvSpPr/>
          <p:nvPr/>
        </p:nvSpPr>
        <p:spPr>
          <a:xfrm>
            <a:off x="6324124" y="3321844"/>
            <a:ext cx="30480" cy="2453521"/>
          </a:xfrm>
          <a:prstGeom prst="rect">
            <a:avLst/>
          </a:prstGeom>
          <a:solidFill>
            <a:srgbClr val="F5A3A3"/>
          </a:solid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2840117"/>
            <a:ext cx="7468553" cy="38302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anose="02000000000000000000" pitchFamily="34" charset="0"/>
                <a:ea typeface="Roboto Light" panose="02000000000000000000" pitchFamily="34" charset="-122"/>
                <a:cs typeface="Roboto Light" panose="02000000000000000000" pitchFamily="34" charset="-120"/>
              </a:rPr>
              <a:t>Ազդեցությունը Ամերիկաների Վրա </a:t>
            </a:r>
            <a:endParaRPr lang="en-US" sz="1850" dirty="0"/>
          </a:p>
        </p:txBody>
      </p:sp>
      <p:sp>
        <p:nvSpPr>
          <p:cNvPr id="4" name="Text 1"/>
          <p:cNvSpPr/>
          <p:nvPr/>
        </p:nvSpPr>
        <p:spPr>
          <a:xfrm>
            <a:off x="6324124" y="3438525"/>
            <a:ext cx="7468553" cy="7660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anose="02000000000000000000" pitchFamily="34" charset="0"/>
                <a:ea typeface="Roboto Light" panose="02000000000000000000" pitchFamily="34" charset="-122"/>
                <a:cs typeface="Roboto Light" panose="02000000000000000000" pitchFamily="34" charset="-120"/>
              </a:rPr>
              <a:t>Եվրոպական գաղութացումը մեծ ազդեցություն է ունեցել բնիկների վրա։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6324124" y="4288274"/>
            <a:ext cx="7468553" cy="38302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anose="02000000000000000000" pitchFamily="34" charset="0"/>
                <a:ea typeface="Roboto Light" panose="02000000000000000000" pitchFamily="34" charset="-122"/>
                <a:cs typeface="Roboto Light" panose="02000000000000000000" pitchFamily="34" charset="-120"/>
              </a:rPr>
              <a:t>Հիվանդությունների տարածումը կրճատել է բնակչությունը։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6324124" y="4754999"/>
            <a:ext cx="7468553" cy="38302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anose="02000000000000000000" pitchFamily="34" charset="0"/>
                <a:ea typeface="Roboto Light" panose="02000000000000000000" pitchFamily="34" charset="-122"/>
                <a:cs typeface="Roboto Light" panose="02000000000000000000" pitchFamily="34" charset="-120"/>
              </a:rPr>
              <a:t>Մշակութային փոխանակում է տեղի ունեցել։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6324124" y="5221724"/>
            <a:ext cx="7468553" cy="38302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anose="02000000000000000000" pitchFamily="34" charset="0"/>
                <a:ea typeface="Roboto Light" panose="02000000000000000000" pitchFamily="34" charset="-122"/>
                <a:cs typeface="Roboto Light" panose="02000000000000000000" pitchFamily="34" charset="-120"/>
              </a:rPr>
              <a:t>Ստրկությունը զարգացել է։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3031688"/>
            <a:ext cx="7468553" cy="38302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anose="02000000000000000000" pitchFamily="34" charset="0"/>
                <a:ea typeface="Roboto Light" panose="02000000000000000000" pitchFamily="34" charset="-122"/>
                <a:cs typeface="Roboto Light" panose="02000000000000000000" pitchFamily="34" charset="-120"/>
              </a:rPr>
              <a:t>Ազդեցությունը Ասիայի Վրա </a:t>
            </a:r>
            <a:endParaRPr lang="en-US" sz="1850" dirty="0"/>
          </a:p>
        </p:txBody>
      </p:sp>
      <p:sp>
        <p:nvSpPr>
          <p:cNvPr id="4" name="Text 1"/>
          <p:cNvSpPr/>
          <p:nvPr/>
        </p:nvSpPr>
        <p:spPr>
          <a:xfrm>
            <a:off x="6324124" y="3630097"/>
            <a:ext cx="7468553" cy="38302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anose="02000000000000000000" pitchFamily="34" charset="0"/>
                <a:ea typeface="Roboto Light" panose="02000000000000000000" pitchFamily="34" charset="-122"/>
                <a:cs typeface="Roboto Light" panose="02000000000000000000" pitchFamily="34" charset="-120"/>
              </a:rPr>
              <a:t>Եվրոպական առևտրային կետեր են հիմնվել։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6324124" y="4096822"/>
            <a:ext cx="7468553" cy="38302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anose="02000000000000000000" pitchFamily="34" charset="0"/>
                <a:ea typeface="Roboto Light" panose="02000000000000000000" pitchFamily="34" charset="-122"/>
                <a:cs typeface="Roboto Light" panose="02000000000000000000" pitchFamily="34" charset="-120"/>
              </a:rPr>
              <a:t>Առևտրային ուղիները փոփոխվել են։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6324124" y="4563547"/>
            <a:ext cx="7468553" cy="38302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anose="02000000000000000000" pitchFamily="34" charset="0"/>
                <a:ea typeface="Roboto Light" panose="02000000000000000000" pitchFamily="34" charset="-122"/>
                <a:cs typeface="Roboto Light" panose="02000000000000000000" pitchFamily="34" charset="-120"/>
              </a:rPr>
              <a:t>Մշակութային և կրոնական ազդեցություն է եղել։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6324124" y="5030272"/>
            <a:ext cx="7468553" cy="38302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anose="02000000000000000000" pitchFamily="34" charset="0"/>
                <a:ea typeface="Roboto Light" panose="02000000000000000000" pitchFamily="34" charset="-122"/>
                <a:cs typeface="Roboto Light" panose="02000000000000000000" pitchFamily="34" charset="-120"/>
              </a:rPr>
              <a:t>Դիմադրություն է ցուցաբերվել գաղութացմանը։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296954"/>
            <a:ext cx="12954952" cy="38302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anose="02000000000000000000" pitchFamily="34" charset="0"/>
                <a:ea typeface="Roboto Light" panose="02000000000000000000" pitchFamily="34" charset="-122"/>
                <a:cs typeface="Roboto Light" panose="02000000000000000000" pitchFamily="34" charset="-120"/>
              </a:rPr>
              <a:t># Աշխարհագրական Մեծ Հայտնագործությունների Հետևանքները </a:t>
            </a:r>
            <a:endParaRPr lang="en-US" sz="1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29182" y="3048953"/>
            <a:ext cx="6771918" cy="287250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157180"/>
            <a:ext cx="7468553" cy="19151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anose="02000000000000000000" pitchFamily="34" charset="0"/>
                <a:ea typeface="Roboto Light" panose="02000000000000000000" pitchFamily="34" charset="-122"/>
                <a:cs typeface="Roboto Light" panose="02000000000000000000" pitchFamily="34" charset="-120"/>
              </a:rPr>
              <a:t>Եզրակացություն Աշխարհագրական մեծ հայտնագործությունները կարևոր են համաշխարհային պատմության համար։ Դրանք ունեն ժառանգություն և ազդեցություն ժամանակակից աշխարհի վրա։ Այս թեման կարող է հետագա հետազոտության հարցեր առաջացնել։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1485</Words>
  <Application>WPS Slides</Application>
  <PresentationFormat>On-screen Show (16:9)</PresentationFormat>
  <Paragraphs>36</Paragraphs>
  <Slides>7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7" baseType="lpstr">
      <vt:lpstr>Arial</vt:lpstr>
      <vt:lpstr>SimSun</vt:lpstr>
      <vt:lpstr>Wingdings</vt:lpstr>
      <vt:lpstr>Roboto Light</vt:lpstr>
      <vt:lpstr>Roboto Light</vt:lpstr>
      <vt:lpstr>Roboto Light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creator>PptxGenJS</dc:creator>
  <dc:subject>PptxGenJS Presentation</dc:subject>
  <cp:lastModifiedBy>Роберт Акопян</cp:lastModifiedBy>
  <cp:revision>2</cp:revision>
  <dcterms:created xsi:type="dcterms:W3CDTF">2025-04-07T05:57:00Z</dcterms:created>
  <dcterms:modified xsi:type="dcterms:W3CDTF">2025-04-07T05:58:57Z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BD66D47593754DB28A7954C603664709_12</vt:lpwstr>
  </property>
  <property fmtid="{D5CDD505-2E9C-101B-9397-08002B2CF9AE}" pid="3" name="KSOProductBuildVer">
    <vt:lpwstr>1033-12.2.0.20782</vt:lpwstr>
  </property>
</Properties>
</file>